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9" r:id="rId8"/>
    <p:sldId id="265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5EE10-201F-A672-BBE6-547734C11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DD181-7040-B791-4594-1018B5D95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ABFB10-AF38-32A9-6C04-2BC8E0B6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F2B4FB-9E8A-6AA7-3914-B525A1B9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BF58C6-9C56-8679-8047-560F7311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1024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319E9-F17C-7544-CBBC-F46570F2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BFDBF0-9413-78C7-2F5D-E1489D9E0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C2FBC3-F3A4-3746-B418-1A56F404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15CFF4-838E-0775-1141-11D2F50E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06C85A-7A3D-C202-804E-AB8B1925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0727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861341-7D9E-529B-24E3-2AF55764C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B25781-48F8-D0F8-436A-002D1B4FD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3BC6B4-EE15-C217-F0C4-2C1ADD92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D3C712-EAF0-6C57-8D40-A23D7A39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CFFEFC-C156-B199-F3EF-267FEA0D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3598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EF157-ED2E-9DF4-508F-4CDB4777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3DF04-8E83-072B-571B-641469044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E38E98-8938-DBE2-EBC8-F046C497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D41B8E-2BD5-22CC-8A41-13426758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5DA662-6E38-D594-4840-9487E4A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4930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A47A6-A0E8-A125-A043-0C9D816E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C4C16D-9DF4-AFAE-8074-CF8C5627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B42062-6762-2546-5C93-6CEC8108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E0FAEE-C799-FB06-0B38-F4489092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0FEB80-A6CA-0137-2000-7238758F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486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8D697-ABF3-CA16-9D63-2C781224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21CE95-CF94-6DD3-A9C0-322208A18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EEE3A0-8903-3CA0-F65A-A919073D8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C975D4-C585-6BAE-96F4-1C8855F8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74E6CC-F430-2446-454D-F1EBB8B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F762F2-7A78-C95F-E4EC-F8D7F772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3506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47859-B852-55CC-05D5-29C0903D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F9C60-09AE-2A98-3F56-C251B5B4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63942-BB99-8136-3B72-791E95099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1D2793-B965-8274-47C7-E19836698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4E0F99-C4D5-3B4B-11FD-CC8AA5A35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ACD6C3-3BA3-C252-4F08-43C7A3DA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9B7980-B50F-F5CD-2003-E3646E71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A33307-F997-0FF4-D52C-2C8E4D86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24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309AD-1BAE-028F-4C59-6E2C85CC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93E9FB-48E8-0072-EB91-17E7C8BD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2C4739-779C-8A36-22AA-5CC1EA13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B0EF2D-277D-9EC3-FD5C-D5C7D146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8981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3679D1-635C-90B0-C529-2E6C64B9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81698E-D79E-0964-83A3-884BAF27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EDF36A-1431-C0A1-B746-F838D99D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3700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2756C-4E22-B646-41E7-0F6FBE0E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71A12E-015F-F0F4-4400-C9C664873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497050-8EDB-B0F6-377A-DECDDAA2E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40AABB-FD41-7588-A2DD-0591864C0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1EB618-AF56-6B2C-B225-C17F678E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C55925-8E51-B698-1ECC-F538D63E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7128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FAEFC-226C-EF40-9305-9AE830C4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6D87A11-78CD-316A-AC00-402AF5D9A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ABAF41-55B1-7626-9FE8-4DA4E989B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06B3DF-7DAA-5742-067D-A7CB9D73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F33A96-A9DA-2CAB-CDC9-6CEA0A5C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27628C-4568-389D-638E-FF887D90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4142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09D48E-55CA-16A6-C1F7-942D7686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B183B8-860B-F674-9963-40154ED42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03A1A2-4CE1-B665-96A0-379460524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E07A22-B703-49FE-B7DF-FAEBE6CDC7B2}" type="datetimeFigureOut">
              <a:rPr lang="es-419" smtClean="0"/>
              <a:t>2/10/2025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ECC714-DF99-322E-4CF5-EF6804F63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5B7AF-F58D-4D58-7F22-265CDA1D1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CD30F-8851-4B3A-9393-ECCB0B851489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2406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3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a persona sosteniendo una laptop&#10;&#10;El contenido generado por IA puede ser incorrecto.">
            <a:extLst>
              <a:ext uri="{FF2B5EF4-FFF2-40B4-BE49-F238E27FC236}">
                <a16:creationId xmlns:a16="http://schemas.microsoft.com/office/drawing/2014/main" id="{F24B0C07-F504-466D-B743-B80924A9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66" t="9091" r="981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47" name="Rectangle 104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0BEED2-718C-9611-A6F5-4D30F4D47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419" sz="1400" b="1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Integrantes: </a:t>
            </a:r>
            <a:r>
              <a:rPr lang="es-419" sz="1400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Iván Huenten y Cristian Valenzuela</a:t>
            </a:r>
          </a:p>
          <a:p>
            <a:pPr algn="l"/>
            <a:r>
              <a:rPr lang="es-419" sz="1400" b="1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Módulo: </a:t>
            </a:r>
            <a:r>
              <a:rPr lang="es-419" sz="1400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Taller de Aplicaciones Móviles</a:t>
            </a:r>
          </a:p>
          <a:p>
            <a:pPr algn="l"/>
            <a:r>
              <a:rPr lang="es-419" sz="1400" b="1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Fecha:  </a:t>
            </a:r>
            <a:r>
              <a:rPr lang="es-419" sz="1400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02/10/2025</a:t>
            </a:r>
            <a:endParaRPr lang="es-419" sz="1400" b="1" dirty="0">
              <a:latin typeface="Roboto Condensed" panose="02000000000000000000" pitchFamily="2" charset="0"/>
              <a:ea typeface="Roboto Condensed" panose="02000000000000000000" pitchFamily="2" charset="0"/>
              <a:cs typeface="Biome" panose="020B0503030204020804" pitchFamily="3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B8281343-4437-1BA5-3D74-FF2A149FF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8" y="1079702"/>
            <a:ext cx="4172710" cy="41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1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412794-02EF-AB2D-F39C-BB2A96EAD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Identidad Visual</a:t>
            </a:r>
          </a:p>
        </p:txBody>
      </p:sp>
      <p:sp>
        <p:nvSpPr>
          <p:cNvPr id="1052" name="Content Placeholder 1051">
            <a:extLst>
              <a:ext uri="{FF2B5EF4-FFF2-40B4-BE49-F238E27FC236}">
                <a16:creationId xmlns:a16="http://schemas.microsoft.com/office/drawing/2014/main" id="{B6111D96-F952-FFDD-2EFB-9C6993DD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Paleta de </a:t>
            </a:r>
            <a:r>
              <a:rPr lang="en-US" sz="20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colores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Fuente: </a:t>
            </a:r>
            <a:r>
              <a:rPr lang="en-US" sz="2000" dirty="0">
                <a:latin typeface="Sans Serif"/>
              </a:rPr>
              <a:t>Sans Serif</a:t>
            </a:r>
          </a:p>
        </p:txBody>
      </p:sp>
      <p:pic>
        <p:nvPicPr>
          <p:cNvPr id="1026" name="Picture 2" descr="IDENTIDAD VISUAL CORPORATIVA – CULTURA CORPORATIVA">
            <a:extLst>
              <a:ext uri="{FF2B5EF4-FFF2-40B4-BE49-F238E27FC236}">
                <a16:creationId xmlns:a16="http://schemas.microsoft.com/office/drawing/2014/main" id="{BE9072C7-78CD-4B7B-E12E-616C69B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7447" b="-1"/>
          <a:stretch>
            <a:fillRect/>
          </a:stretch>
        </p:blipFill>
        <p:spPr bwMode="auto"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E0AE25E1-75EE-129F-2E89-AA2A433103FA}"/>
              </a:ext>
            </a:extLst>
          </p:cNvPr>
          <p:cNvSpPr/>
          <p:nvPr/>
        </p:nvSpPr>
        <p:spPr>
          <a:xfrm>
            <a:off x="1861835" y="2506747"/>
            <a:ext cx="752355" cy="694481"/>
          </a:xfrm>
          <a:prstGeom prst="flowChartConnector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E467449F-49F6-2CBA-1929-0AF9D5842851}"/>
              </a:ext>
            </a:extLst>
          </p:cNvPr>
          <p:cNvSpPr/>
          <p:nvPr/>
        </p:nvSpPr>
        <p:spPr>
          <a:xfrm>
            <a:off x="998558" y="2506748"/>
            <a:ext cx="752355" cy="694481"/>
          </a:xfrm>
          <a:prstGeom prst="flowChartConnector">
            <a:avLst/>
          </a:prstGeom>
          <a:solidFill>
            <a:srgbClr val="F5F6F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D92CAE6B-2267-723C-B82F-EA9041FAD539}"/>
              </a:ext>
            </a:extLst>
          </p:cNvPr>
          <p:cNvSpPr/>
          <p:nvPr/>
        </p:nvSpPr>
        <p:spPr>
          <a:xfrm>
            <a:off x="1021223" y="3332411"/>
            <a:ext cx="752355" cy="694481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BAC35096-0134-B20F-3F70-CB54EB9DEF69}"/>
              </a:ext>
            </a:extLst>
          </p:cNvPr>
          <p:cNvSpPr/>
          <p:nvPr/>
        </p:nvSpPr>
        <p:spPr>
          <a:xfrm>
            <a:off x="2769002" y="3332410"/>
            <a:ext cx="752355" cy="694481"/>
          </a:xfrm>
          <a:prstGeom prst="flowChartConnector">
            <a:avLst/>
          </a:prstGeom>
          <a:solidFill>
            <a:srgbClr val="FF9F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Diagrama de flujo: conector 9">
            <a:extLst>
              <a:ext uri="{FF2B5EF4-FFF2-40B4-BE49-F238E27FC236}">
                <a16:creationId xmlns:a16="http://schemas.microsoft.com/office/drawing/2014/main" id="{53D77F40-8FA1-2EFF-D517-36C9BC31A253}"/>
              </a:ext>
            </a:extLst>
          </p:cNvPr>
          <p:cNvSpPr/>
          <p:nvPr/>
        </p:nvSpPr>
        <p:spPr>
          <a:xfrm>
            <a:off x="1861835" y="3332411"/>
            <a:ext cx="752355" cy="694481"/>
          </a:xfrm>
          <a:prstGeom prst="flowChartConnector">
            <a:avLst/>
          </a:prstGeom>
          <a:solidFill>
            <a:srgbClr val="0056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11A02A83-9E15-4B58-57F7-2A3F4474F098}"/>
              </a:ext>
            </a:extLst>
          </p:cNvPr>
          <p:cNvSpPr/>
          <p:nvPr/>
        </p:nvSpPr>
        <p:spPr>
          <a:xfrm>
            <a:off x="3681956" y="3332409"/>
            <a:ext cx="752355" cy="694481"/>
          </a:xfrm>
          <a:prstGeom prst="flowChartConnector">
            <a:avLst/>
          </a:prstGeom>
          <a:solidFill>
            <a:srgbClr val="FF2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2EF4ECC3-B978-FDDE-5A2C-AC474E2D143C}"/>
              </a:ext>
            </a:extLst>
          </p:cNvPr>
          <p:cNvSpPr/>
          <p:nvPr/>
        </p:nvSpPr>
        <p:spPr>
          <a:xfrm>
            <a:off x="2769001" y="2506747"/>
            <a:ext cx="752355" cy="694481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7C9F79B3-8906-3418-B0F7-B0A4F2E49AC2}"/>
              </a:ext>
            </a:extLst>
          </p:cNvPr>
          <p:cNvSpPr/>
          <p:nvPr/>
        </p:nvSpPr>
        <p:spPr>
          <a:xfrm>
            <a:off x="1861834" y="4143054"/>
            <a:ext cx="752355" cy="694481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DE34BB76-96FF-8C2C-CB0A-B112F9667FAB}"/>
              </a:ext>
            </a:extLst>
          </p:cNvPr>
          <p:cNvSpPr/>
          <p:nvPr/>
        </p:nvSpPr>
        <p:spPr>
          <a:xfrm>
            <a:off x="2779326" y="4145786"/>
            <a:ext cx="752355" cy="694481"/>
          </a:xfrm>
          <a:prstGeom prst="flowChartConnector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A6BA0DE1-FF41-4A57-6DAD-4AABA28DE6D6}"/>
              </a:ext>
            </a:extLst>
          </p:cNvPr>
          <p:cNvSpPr/>
          <p:nvPr/>
        </p:nvSpPr>
        <p:spPr>
          <a:xfrm>
            <a:off x="3681956" y="2506747"/>
            <a:ext cx="752355" cy="694481"/>
          </a:xfrm>
          <a:prstGeom prst="flowChartConnector">
            <a:avLst/>
          </a:prstGeom>
          <a:solidFill>
            <a:srgbClr val="2EC0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63041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765911-97D8-89AF-40A7-3A257153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799" cy="1807305"/>
          </a:xfrm>
        </p:spPr>
        <p:txBody>
          <a:bodyPr>
            <a:normAutofit/>
          </a:bodyPr>
          <a:lstStyle/>
          <a:p>
            <a:pPr algn="just"/>
            <a:r>
              <a:rPr lang="es-419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Conclusión y próximos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F678E-D4B2-37C5-BBA7-10BD57842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06" y="2099617"/>
            <a:ext cx="5124586" cy="4159578"/>
          </a:xfrm>
        </p:spPr>
        <p:txBody>
          <a:bodyPr>
            <a:normAutofit fontScale="92500" lnSpcReduction="10000"/>
          </a:bodyPr>
          <a:lstStyle/>
          <a:p>
            <a:r>
              <a:rPr lang="es-MX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Se logró desarrollar una propuesta visual consistente y atractiva para la aplicación de control financiero personal, la cual ya cuenta con funcionalidades implementadas y en funcionamiento. La experiencia de usuario se mantiene clara e intuitiva, priorizando la simplicidad, la accesibilidad y el aprendizaje en finanzas, permitiendo a los usuarios registrar ingresos, controlar gastos y gestionar metas de forma práctica.</a:t>
            </a:r>
          </a:p>
          <a:p>
            <a:r>
              <a:rPr lang="es-MX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El siguiente paso será continuar con la optimización de las funcionalidades ya desarrolladas, integrar nuevas características que aporten mayor valor y realizar pruebas de usabilidad que permitan mejorar la interacción y garantizar la escalabilidad de la aplicación.</a:t>
            </a:r>
          </a:p>
          <a:p>
            <a:endParaRPr lang="es-419" sz="2000" dirty="0"/>
          </a:p>
        </p:txBody>
      </p:sp>
      <p:pic>
        <p:nvPicPr>
          <p:cNvPr id="5" name="Imagen 4" descr="Teclado de computadora&#10;&#10;El contenido generado por IA puede ser incorrecto.">
            <a:extLst>
              <a:ext uri="{FF2B5EF4-FFF2-40B4-BE49-F238E27FC236}">
                <a16:creationId xmlns:a16="http://schemas.microsoft.com/office/drawing/2014/main" id="{FACEE8CE-0781-E059-D078-6F9E0CD0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22" r="2774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AutoShape 2" descr="Qué es la Licenciatura en Finanzas? | ISEC">
            <a:extLst>
              <a:ext uri="{FF2B5EF4-FFF2-40B4-BE49-F238E27FC236}">
                <a16:creationId xmlns:a16="http://schemas.microsoft.com/office/drawing/2014/main" id="{7902D9A2-5E7D-83F7-2A5D-AF372A1A53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487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A15891-D506-0CE1-29B2-A8746410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20" r="2356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0" name="Rectangle 4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F0968-89F8-1F29-BD05-692EEF193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419" sz="4000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Propósito de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F4D00-4E30-6471-91A1-50A5B250D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s-MX" sz="1600" dirty="0">
                <a:latin typeface="Roboto Condensed" panose="02000000000000000000" pitchFamily="2" charset="0"/>
                <a:ea typeface="Roboto Condensed" panose="02000000000000000000" pitchFamily="2" charset="0"/>
                <a:cs typeface="Biome" panose="020B0503030204020804" pitchFamily="34" charset="0"/>
              </a:rPr>
              <a:t>La presente aplicación tiene como objetivo principal enseñar a los usuarios a administrar de una manera eficiente sus finanzas personales, ayudándolos a planificar sus gastos mensuales y optimizar sus recursos para maximizar su rendimiento económico. La app ofrece herramientas y estrategias muy útiles par este trabajo, permitiendo a los usuarios implementar hábitos financieros saludables, pero sobre todo,  sostenibles.</a:t>
            </a:r>
            <a:br>
              <a:rPr lang="es-MX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endParaRPr lang="es-419" sz="1600" dirty="0">
              <a:latin typeface="Roboto Condensed" panose="02000000000000000000" pitchFamily="2" charset="0"/>
              <a:ea typeface="Roboto Condensed" panose="02000000000000000000" pitchFamily="2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52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ADE50E-DFA6-3F44-7B92-2937B7B7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Mapa de navegación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AF4BF1E-29BA-3D1C-B486-22078B66D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" b="6801"/>
          <a:stretch>
            <a:fillRect/>
          </a:stretch>
        </p:blipFill>
        <p:spPr bwMode="auto">
          <a:xfrm>
            <a:off x="962052" y="856984"/>
            <a:ext cx="1171555" cy="2332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8D1751F-30D4-507E-639F-201EFA1D9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8" y="3772862"/>
            <a:ext cx="1381121" cy="215384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A05F69-950E-A6B6-F70A-C1F36341C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518" y="847894"/>
            <a:ext cx="1037186" cy="2332251"/>
          </a:xfrm>
          <a:prstGeom prst="rect">
            <a:avLst/>
          </a:prstGeom>
        </p:spPr>
      </p:pic>
      <p:pic>
        <p:nvPicPr>
          <p:cNvPr id="7" name="Marcador de contenido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D9270CD-F90A-AEA7-1D9E-D39370BB2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44" y="717291"/>
            <a:ext cx="1037187" cy="1557293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31D373D-455D-9016-AD0E-92DD91BEB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44" y="2506244"/>
            <a:ext cx="1037186" cy="1322206"/>
          </a:xfrm>
          <a:prstGeom prst="rect">
            <a:avLst/>
          </a:prstGeom>
        </p:spPr>
      </p:pic>
      <p:pic>
        <p:nvPicPr>
          <p:cNvPr id="9" name="Imagen 8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8B7DF779-6EEA-9D34-05C9-C47B8BC49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44" y="3957262"/>
            <a:ext cx="1429911" cy="21839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E78A2C-DAA1-E5CA-89F5-65EDCF1AD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0347" y="3772862"/>
            <a:ext cx="1223528" cy="2153844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F9AC8EF-1925-4DCD-3E5C-0B1889309E73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2133607" y="2014020"/>
            <a:ext cx="1429911" cy="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887B2CD-6F18-E8A5-DA42-50124246DFEC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547829" y="3189235"/>
            <a:ext cx="1" cy="583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F0D4E19-B2F6-3B62-70BF-7E77DA0D8FE5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4082111" y="3180145"/>
            <a:ext cx="0" cy="59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19EF4C8B-8F0D-D304-DFF6-545BB002231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600704" y="1495938"/>
            <a:ext cx="1842340" cy="5180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DF03E393-662F-BD2E-ACFE-15C3E3BC2058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600704" y="2014020"/>
            <a:ext cx="1842340" cy="1153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D242BE8E-CCF6-AE6A-B135-9DFC2628AC93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600704" y="2014020"/>
            <a:ext cx="1842340" cy="30352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81A3C4-D4BD-48BF-5104-EBEFD080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3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Inicio</a:t>
            </a:r>
            <a:r>
              <a:rPr lang="en-US" sz="3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sesión</a:t>
            </a:r>
            <a:endParaRPr lang="en-US" sz="3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005BD35-6747-955E-E14F-77BB7436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6"/>
          <a:stretch>
            <a:fillRect/>
          </a:stretch>
        </p:blipFill>
        <p:spPr>
          <a:xfrm>
            <a:off x="4997927" y="858524"/>
            <a:ext cx="2604590" cy="521190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06CA908-480C-3341-4543-224AF59836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" b="6801"/>
          <a:stretch>
            <a:fillRect/>
          </a:stretch>
        </p:blipFill>
        <p:spPr bwMode="auto">
          <a:xfrm>
            <a:off x="1190645" y="858523"/>
            <a:ext cx="2604590" cy="5185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205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A3A73A-24D7-64DE-4DB6-B7AB0483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4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registro</a:t>
            </a:r>
            <a:endParaRPr lang="en-US" sz="4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87F38F1-A89E-F7B7-8251-45F47FB62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6" y="972235"/>
            <a:ext cx="2460770" cy="5047735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C169F5C-0196-2268-8782-A87FB93C9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52" y="1124254"/>
            <a:ext cx="2955360" cy="46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278DF0-C89D-DF72-1756-00EE474A2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4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Principal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72F121F-23FA-66F7-076E-6B5FEDB3C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0"/>
          <a:stretch>
            <a:fillRect/>
          </a:stretch>
        </p:blipFill>
        <p:spPr>
          <a:xfrm>
            <a:off x="8252463" y="972235"/>
            <a:ext cx="2503068" cy="5047735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66E5005D-2A65-E5B1-1DE7-03D8C75ED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646" r="1143"/>
          <a:stretch>
            <a:fillRect/>
          </a:stretch>
        </p:blipFill>
        <p:spPr bwMode="auto">
          <a:xfrm>
            <a:off x="4697869" y="1002348"/>
            <a:ext cx="2235493" cy="5011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89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6E754-0119-F0A2-D3FB-D6D9DD2E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D697EC-A8E1-F76F-2EA9-6E43EDA9D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812F8B-87A7-72EB-3CF7-17B8C1E8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4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Principal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20233-FB5D-30D3-EC0B-8FEB92CD0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B7D4A3-A055-C756-7FD5-E35520EF5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B7614C-E214-CE8E-6246-33A7FEE56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F0E724A2-0824-92AA-A530-75C6A83F3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BB578AE8-BDFD-1226-B7CD-C3D64A9A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57" y="1253013"/>
            <a:ext cx="2898075" cy="4351338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EC428034-9CB8-9D82-A07D-A7501DA6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51" y="1573564"/>
            <a:ext cx="2910941" cy="37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0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CF63C-1883-8BF8-6A51-F918A3E8E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206A09-0C32-DF93-575A-77389A4E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3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principal: </a:t>
            </a:r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Calculadora</a:t>
            </a:r>
            <a:r>
              <a:rPr lang="en-US" sz="37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37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Integrada</a:t>
            </a:r>
            <a:endParaRPr lang="en-US" sz="37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C084B2-F231-8D95-8FC7-BE7743F4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1" y="858525"/>
            <a:ext cx="2592923" cy="5211906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7F1218EF-D9C8-F6B8-421F-2A48071B4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06" y="1245048"/>
            <a:ext cx="2859822" cy="43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4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4EB9B-6E78-597A-310F-018BD270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D03B74D-7E43-4810-588D-8AA3731D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6992FD-B7B7-9C3B-1EA3-99B9C8B4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Pestaña</a:t>
            </a:r>
            <a:r>
              <a:rPr lang="en-US" sz="4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edición</a:t>
            </a:r>
            <a:r>
              <a:rPr lang="en-US" sz="4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en-US" sz="4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perfil</a:t>
            </a:r>
            <a:endParaRPr lang="en-US" sz="4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D7D7A-E27C-3D41-CD73-1BED23241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04239E5-AEE5-923A-7A05-8BEA15EDD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E58339-0A1C-C28E-1646-56AF75C5D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AC3FB1D-3322-3C87-2E8B-273521D4C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04923A-3EEF-6F29-04A0-F81E8DDC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903" y="884255"/>
            <a:ext cx="2353003" cy="47441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F728E5-8A7D-7B81-461D-5B140C4F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410" y="973855"/>
            <a:ext cx="2593177" cy="45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90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229</Words>
  <Application>Microsoft Office PowerPoint</Application>
  <PresentationFormat>Panorámica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Roboto Condensed</vt:lpstr>
      <vt:lpstr>Sans Serif</vt:lpstr>
      <vt:lpstr>Tema de Office</vt:lpstr>
      <vt:lpstr>Presentación de PowerPoint</vt:lpstr>
      <vt:lpstr>Propósito de la App</vt:lpstr>
      <vt:lpstr>Mapa de navegación</vt:lpstr>
      <vt:lpstr>Pestaña de Inicio de sesión</vt:lpstr>
      <vt:lpstr>Pestaña de registro</vt:lpstr>
      <vt:lpstr>Pestaña Principal</vt:lpstr>
      <vt:lpstr>Pestaña Principal</vt:lpstr>
      <vt:lpstr>Pestaña principal: Calculadora Integrada</vt:lpstr>
      <vt:lpstr>Pestaña de edición de perfil</vt:lpstr>
      <vt:lpstr>Identidad Visual</vt:lpstr>
      <vt:lpstr>Conclusión y 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OMAR VALENZUELA GONZALEZ</dc:creator>
  <cp:lastModifiedBy>CRISTIAN OMAR VALENZUELA GONZALEZ</cp:lastModifiedBy>
  <cp:revision>5</cp:revision>
  <dcterms:created xsi:type="dcterms:W3CDTF">2025-09-03T15:39:49Z</dcterms:created>
  <dcterms:modified xsi:type="dcterms:W3CDTF">2025-10-03T00:50:31Z</dcterms:modified>
</cp:coreProperties>
</file>